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9" r:id="rId3"/>
    <p:sldId id="258" r:id="rId4"/>
    <p:sldId id="272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6" r:id="rId17"/>
    <p:sldId id="274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EC9B9B6-F44F-4924-894F-F3DECBAFF88A}">
          <p14:sldIdLst>
            <p14:sldId id="280"/>
            <p14:sldId id="279"/>
            <p14:sldId id="258"/>
            <p14:sldId id="272"/>
            <p14:sldId id="260"/>
            <p14:sldId id="261"/>
            <p14:sldId id="262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6"/>
            <p14:sldId id="274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0ABD6-C66A-47A1-BEF4-A9EC8F84D044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C675A-AAC5-4DDF-AECA-657D9561D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A1A1E-67A1-4DBA-8997-DAC882F18C8E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D5C1C-CBC4-4427-8131-16348D6F3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54B74-0AAE-4415-8442-B3A5781EFDC9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09F0C-1BDB-4919-B731-A43DEE867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016D6-F7C3-405D-9182-2308B6711959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D09B9-DB18-4025-8DF6-4A677EA6E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04803-77FA-4951-AA57-FC0F5C8FFCCF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3B51F-5212-4BCB-898A-BEABCBACC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8A6BE-2EFD-4798-A09F-8022BCA21701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F021A-5DB6-4A34-B6D8-CD42B850C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6F938-341A-4D99-9FEE-8AA8DB3B5D8A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183B4-177C-4FF0-892F-848698DA4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461DE-FD64-49D8-8735-F33932365A71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774DE-E34D-44BD-9F5F-F3FD9EC8F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622A7-0116-4F5B-9239-99E87556B369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B1835-82D1-4F8C-AAA9-F6FFF5F36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3E8E9-3C1C-4951-A1AC-FBE4F0A2B012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454E1-DEC8-4D50-8BB1-C21A966F7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8EDB1-38C3-4FA3-8E81-D0B469592035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50268-23F8-4509-9D4D-6862236D56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775F68-E28B-4FE8-B6C1-C80AA163857F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FC6CA6-6E08-40B7-AED6-EFEFE2A3E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pull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WordArt 14"/>
          <p:cNvSpPr>
            <a:spLocks noChangeArrowheads="1" noChangeShapeType="1" noTextEdit="1"/>
          </p:cNvSpPr>
          <p:nvPr/>
        </p:nvSpPr>
        <p:spPr bwMode="auto">
          <a:xfrm>
            <a:off x="684213" y="0"/>
            <a:ext cx="8064500" cy="6858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5185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6600"/>
                    </a:gs>
                    <a:gs pos="100000">
                      <a:srgbClr val="FFFF00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Русская </a:t>
            </a:r>
          </a:p>
          <a:p>
            <a:pPr algn="ctr"/>
            <a:r>
              <a:rPr lang="ru-RU" sz="3600" kern="10" dirty="0">
                <a:ln w="19050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6600"/>
                    </a:gs>
                    <a:gs pos="100000">
                      <a:srgbClr val="FFFF00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народная кукла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16632"/>
            <a:ext cx="849694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Веснянка с косой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Веснянку делали из ярких и нарядных тканей и дарили детям на Пасху, те подвешивали ее за ниточку на палец и водили, как марионетку. Или прикрепляли к одежде на пуговицу. “Веснянка была куколкой одного дня. Испачканную за день куколку сжигали”</a:t>
            </a:r>
            <a:endParaRPr lang="ru-RU" sz="20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1575" y="2017238"/>
            <a:ext cx="4260850" cy="4525963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260648"/>
            <a:ext cx="6768752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Солнечный </a:t>
            </a:r>
            <a:r>
              <a:rPr lang="ru-RU" sz="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конь</a:t>
            </a: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1556792"/>
            <a:ext cx="5904656" cy="4929411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Птичка из ткани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1484784"/>
            <a:ext cx="7272808" cy="4968552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60648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Куклы </a:t>
            </a:r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кувадки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подвешивались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колыбелью новорожденного (обязательно в нечетном количестве), отгоняли злых духов и бессонницу от младенца, служили игрушкой для подросшего малыша. Делались из остатков ткани или поношенной одежды (впитавшей в себя энергетику матери).  Это очень простой вариант народной куклы, его могут делать и маленькие дети</a:t>
            </a: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4040" y="2276872"/>
            <a:ext cx="7056784" cy="4457700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Кукла </a:t>
            </a: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отдарок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на подарок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Раньше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дети с малых лет умели делать такую куколку, они дарили ее родителям, родственникам, гостям в ответ на подарки, в знак благодарности за заботу.  Для изготовления куколки нужен прямоугольный кусочек ткани, маленький кусочек ткани для головы и нитки.</a:t>
            </a:r>
            <a:endParaRPr lang="ru-RU" sz="20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2060848"/>
            <a:ext cx="6768752" cy="4574282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16632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Веничек благополучия 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десятиручка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чтобы всё успевать Куколка эта делалась в Рождественский Сочельник. Для ее изготовления нужно мочало (лыко), кусочки ткани, нитки, тесьма и разнообразная крупа (чем больше видов крупы, тем благополучнее будет грядущий год). Эту крупу на ночь высыпали в красном углу, считалось, что наутро она приобретет целительную силу. Утром крупу собирали в узелки (каждую по отдельности), их должно быть нечетное количество, и вешали  на куклу.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Хранили Веничек благополучия вдали от глаз посторонних людей, и только хозяйка знала, где он стоит. Крупу в узелках берегли на крайний случай, если кто-то из домашних серьезно заболел, то эти зерна добавляли ему в еду. А поскольку это Веничек, то хозяйка могла им скрытно от всех “выметать”  из дома все плохое</a:t>
            </a:r>
            <a:endParaRPr lang="ru-RU" sz="16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696" y="2936352"/>
            <a:ext cx="5112568" cy="3765488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03074" y="228600"/>
            <a:ext cx="8424936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Тульская барыня – </a:t>
            </a:r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крепкая </a:t>
            </a:r>
            <a:r>
              <a:rPr lang="ru-RU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хозяйственница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7744" y="1988840"/>
            <a:ext cx="4608512" cy="4608512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69608" y="476672"/>
            <a:ext cx="5506957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неразлучники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0391" y="1556792"/>
            <a:ext cx="5005387" cy="4525962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7553" y="332656"/>
            <a:ext cx="81168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Новгородская беременная кукла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784" y="2132856"/>
            <a:ext cx="4248150" cy="4248150"/>
          </a:xfrm>
          <a:noFill/>
        </p:spPr>
      </p:pic>
    </p:spTree>
    <p:extLst>
      <p:ext uri="{BB962C8B-B14F-4D97-AF65-F5344CB8AC3E}">
        <p14:creationId xmlns:p14="http://schemas.microsoft.com/office/powerpoint/2010/main" val="304751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568952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Птица радость(встреча весны и </a:t>
            </a:r>
            <a:b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перелётных птиц)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848" y="2132856"/>
            <a:ext cx="281622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367297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«Народная тряпичная кукла»</a:t>
            </a:r>
            <a:endParaRPr lang="ru-RU" sz="6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 descr="C:\Documents and Settings\Администратор\Рабочий стол\народная кукла\43-narodnaya-kukla_files\NK2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2420938"/>
            <a:ext cx="2303463" cy="3733800"/>
          </a:xfrm>
          <a:ln w="57150">
            <a:solidFill>
              <a:srgbClr val="953735"/>
            </a:solidFill>
          </a:ln>
        </p:spPr>
      </p:pic>
      <p:pic>
        <p:nvPicPr>
          <p:cNvPr id="1026" name="Picture 2" descr="F:\диск С архив\Рабочий стол\поделки-куклы\P10605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9325" y="2349500"/>
            <a:ext cx="5087938" cy="3816350"/>
          </a:xfrm>
          <a:prstGeom prst="rect">
            <a:avLst/>
          </a:prstGeom>
          <a:noFill/>
          <a:ln w="57150">
            <a:solidFill>
              <a:srgbClr val="953735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0561" y="404664"/>
            <a:ext cx="6302879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Кукла -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пеленашка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0588" y="1412875"/>
            <a:ext cx="5100637" cy="4895850"/>
          </a:xfrm>
          <a:noFill/>
        </p:spPr>
      </p:pic>
    </p:spTree>
    <p:extLst>
      <p:ext uri="{BB962C8B-B14F-4D97-AF65-F5344CB8AC3E}">
        <p14:creationId xmlns:p14="http://schemas.microsoft.com/office/powerpoint/2010/main" val="283895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Кукла роща </a:t>
            </a:r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мировое дерево в свадебный край)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1496" y="1916224"/>
            <a:ext cx="5969000" cy="4716462"/>
          </a:xfrm>
          <a:noFill/>
        </p:spPr>
      </p:pic>
    </p:spTree>
    <p:extLst>
      <p:ext uri="{BB962C8B-B14F-4D97-AF65-F5344CB8AC3E}">
        <p14:creationId xmlns:p14="http://schemas.microsoft.com/office/powerpoint/2010/main" val="214599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532" y="476672"/>
            <a:ext cx="92593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мартинички</a:t>
            </a: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– весенние куколки 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0688" y="1600200"/>
            <a:ext cx="576262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20832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5663" y="629980"/>
            <a:ext cx="72842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Малышок-</a:t>
            </a:r>
            <a:r>
              <a:rPr lang="ru-RU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голышок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3728" y="1988840"/>
            <a:ext cx="4667250" cy="3600450"/>
          </a:xfrm>
          <a:noFill/>
        </p:spPr>
      </p:pic>
    </p:spTree>
    <p:extLst>
      <p:ext uri="{BB962C8B-B14F-4D97-AF65-F5344CB8AC3E}">
        <p14:creationId xmlns:p14="http://schemas.microsoft.com/office/powerpoint/2010/main" val="15465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4236" y="548680"/>
            <a:ext cx="68926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Зайчик на пальчик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3766" y="1772816"/>
            <a:ext cx="5715000" cy="4286250"/>
          </a:xfrm>
          <a:noFill/>
        </p:spPr>
      </p:pic>
    </p:spTree>
    <p:extLst>
      <p:ext uri="{BB962C8B-B14F-4D97-AF65-F5344CB8AC3E}">
        <p14:creationId xmlns:p14="http://schemas.microsoft.com/office/powerpoint/2010/main" val="357756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1765" y="548680"/>
            <a:ext cx="74474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Кукла-колокольчик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0750" y="1754188"/>
            <a:ext cx="4762500" cy="4219575"/>
          </a:xfrm>
          <a:noFill/>
        </p:spPr>
      </p:pic>
    </p:spTree>
    <p:extLst>
      <p:ext uri="{BB962C8B-B14F-4D97-AF65-F5344CB8AC3E}">
        <p14:creationId xmlns:p14="http://schemas.microsoft.com/office/powerpoint/2010/main" val="319141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50552" y="340194"/>
            <a:ext cx="589270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Кукла вербная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784" y="1628800"/>
            <a:ext cx="37877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16398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4402" y="332656"/>
            <a:ext cx="852752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Ловушка снов -оберег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760" y="1628800"/>
            <a:ext cx="450850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253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11219"/>
            <a:ext cx="547509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Кукла </a:t>
            </a:r>
            <a:r>
              <a:rPr lang="ru-RU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подорожница</a:t>
            </a: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удачу в дорогу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664" y="1556792"/>
            <a:ext cx="6264275" cy="5168900"/>
          </a:xfrm>
          <a:noFill/>
        </p:spPr>
      </p:pic>
    </p:spTree>
    <p:extLst>
      <p:ext uri="{BB962C8B-B14F-4D97-AF65-F5344CB8AC3E}">
        <p14:creationId xmlns:p14="http://schemas.microsoft.com/office/powerpoint/2010/main" val="111871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2965" y="188640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Куклы день и ночь</a:t>
            </a:r>
            <a:r>
              <a:rPr lang="ru-RU" sz="2000" b="1" dirty="0"/>
              <a:t> – прекрасная возможность познакомить ребёнка с частями суток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Эти куколки – оберег дома, белая – днем, синяя – ночью. Интересно, что ночь синяя, а не черная. Черный означал несчастье, пустоту, а синий – тайну. Тайна ночи, конечно, интереснее, чем пустота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8098" y="2060848"/>
            <a:ext cx="3579812" cy="4525962"/>
          </a:xfrm>
          <a:noFill/>
        </p:spPr>
      </p:pic>
    </p:spTree>
    <p:extLst>
      <p:ext uri="{BB962C8B-B14F-4D97-AF65-F5344CB8AC3E}">
        <p14:creationId xmlns:p14="http://schemas.microsoft.com/office/powerpoint/2010/main" val="106082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69863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Тряпичная кукла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Горизонтальный свито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933450"/>
            <a:ext cx="2955925" cy="2413000"/>
          </a:xfrm>
          <a:prstGeom prst="rect">
            <a:avLst/>
          </a:prstGeom>
          <a:noFill/>
        </p:spPr>
      </p:pic>
      <p:pic>
        <p:nvPicPr>
          <p:cNvPr id="7" name="Горизонтальный свиток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8763" y="1365250"/>
            <a:ext cx="2979737" cy="2414588"/>
          </a:xfrm>
          <a:prstGeom prst="rect">
            <a:avLst/>
          </a:prstGeom>
          <a:noFill/>
        </p:spPr>
      </p:pic>
      <p:pic>
        <p:nvPicPr>
          <p:cNvPr id="8" name="Горизонтальный свиток 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75313" y="865188"/>
            <a:ext cx="3340100" cy="2408237"/>
          </a:xfrm>
          <a:prstGeom prst="rect">
            <a:avLst/>
          </a:prstGeom>
          <a:noFill/>
        </p:spPr>
      </p:pic>
      <p:pic>
        <p:nvPicPr>
          <p:cNvPr id="10" name="Рисунок 9" descr="C:\Documents and Settings\Администратор\Рабочий стол\народная кукла\oberegi_2_files\o2_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176588"/>
            <a:ext cx="2579688" cy="2773362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13" name="Объект 12" descr="C:\Documents and Settings\Администратор\Рабочий стол\народная кукла\43-narodnaya-kukla_files\NK38.jpg"/>
          <p:cNvPicPr>
            <a:picLocks noGrp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5867400" y="3198813"/>
            <a:ext cx="3054350" cy="2751137"/>
          </a:xfrm>
          <a:ln w="57150">
            <a:solidFill>
              <a:srgbClr val="953735"/>
            </a:solidFill>
          </a:ln>
        </p:spPr>
      </p:pic>
      <p:pic>
        <p:nvPicPr>
          <p:cNvPr id="14" name="Рисунок 13" descr="C:\Documents and Settings\Администратор\Рабочий стол\народная кукла\43-narodnaya-kukla_files\NK1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11438" y="3546475"/>
            <a:ext cx="3344862" cy="28765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3164" y="0"/>
            <a:ext cx="849694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Рябинка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dirty="0"/>
              <a:t>Такую куклу “делали на 1 сентября, тульское </a:t>
            </a:r>
            <a:r>
              <a:rPr lang="ru-RU" sz="2000" dirty="0" err="1"/>
              <a:t>новолетие</a:t>
            </a:r>
            <a:r>
              <a:rPr lang="ru-RU" sz="2000" dirty="0"/>
              <a:t>, в день почитания многодетной матери. Кукла могла быть ростовой, тогда ее одевали в женскую одежду, после праздника разбирали и одежду уносили домой.” Если куколка делалась локтевой, как эта, то она стояла год, а потом ее отдавали  детям для игр то есть она из обрядовой превращалась в игровую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7864" y="2492896"/>
            <a:ext cx="3027363" cy="4273550"/>
          </a:xfrm>
          <a:noFill/>
        </p:spPr>
      </p:pic>
    </p:spTree>
    <p:extLst>
      <p:ext uri="{BB962C8B-B14F-4D97-AF65-F5344CB8AC3E}">
        <p14:creationId xmlns:p14="http://schemas.microsoft.com/office/powerpoint/2010/main" val="317405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87132" y="242975"/>
            <a:ext cx="419217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Баба яга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5816" y="1772816"/>
            <a:ext cx="338455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398967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03649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истории России немало места отведено различного рода обрядам и обрядовым предметам, особо почетное место среди коих всегда занимали замечательные творения рук человеческих в образе кукол-оберегов. Именно такие куклы по старым поверьям считались некими талисманами, призванными защищать и оберегать своих хозяев от различных несчастий и страшных испытаний. Изготавливались они практически без использования иголок посредством скручивания, закручивания и завязывания узлов из ткани или нитей. Даже не рекомендовалось пользоваться ножницами и прочими режущими инструментами. Все делалось только путем разрыва ткани руками. Вот, например, одна из таковых кукол-оберегов для дома 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Северная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Берегиня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 изготавливалась из небольших лоскутков ткани предпочтительно ярких расцветок, от ношеной одежды, впитавшей в себя энергетику хозяина. Считалось, что она приносит благополучие в дом и охраняет его покой. Помещали такую очаровательную куколку где-нибудь в северный уголок избы. А сделать ее очень просто.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Для работы требуется всего несколько предметов: 7 разноцветных лоскутков ткани размером примерно 7х20 см (для тела куклы) и 1 лоскуток ткани около 12х12 см (для рук и платка)</a:t>
            </a:r>
            <a:endParaRPr lang="ru-RU" sz="1400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760" y="2714934"/>
            <a:ext cx="4475162" cy="3960812"/>
          </a:xfrm>
          <a:noFill/>
        </p:spPr>
      </p:pic>
    </p:spTree>
    <p:extLst>
      <p:ext uri="{BB962C8B-B14F-4D97-AF65-F5344CB8AC3E}">
        <p14:creationId xmlns:p14="http://schemas.microsoft.com/office/powerpoint/2010/main" val="6575797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3183" y="260648"/>
            <a:ext cx="6817637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3" y="114971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ru-RU" sz="2000" i="1" dirty="0">
                <a:solidFill>
                  <a:srgbClr val="FF0000"/>
                </a:solidFill>
              </a:rPr>
              <a:t>"Не запрещай себе творить,</a:t>
            </a:r>
          </a:p>
          <a:p>
            <a:pPr eaLnBrk="1" hangingPunct="1"/>
            <a:r>
              <a:rPr lang="ru-RU" sz="2000" i="1" dirty="0" smtClean="0">
                <a:solidFill>
                  <a:srgbClr val="FF0000"/>
                </a:solidFill>
              </a:rPr>
              <a:t> Пусть </a:t>
            </a:r>
            <a:r>
              <a:rPr lang="ru-RU" sz="2000" i="1" dirty="0">
                <a:solidFill>
                  <a:srgbClr val="FF0000"/>
                </a:solidFill>
              </a:rPr>
              <a:t>иногда выходит криво –</a:t>
            </a:r>
          </a:p>
          <a:p>
            <a:pPr eaLnBrk="1" hangingPunct="1"/>
            <a:r>
              <a:rPr lang="ru-RU" sz="2000" i="1" dirty="0">
                <a:solidFill>
                  <a:srgbClr val="FF0000"/>
                </a:solidFill>
              </a:rPr>
              <a:t> Твои нелепые мотивы</a:t>
            </a:r>
          </a:p>
          <a:p>
            <a:pPr eaLnBrk="1" hangingPunct="1"/>
            <a:r>
              <a:rPr lang="ru-RU" sz="2000" i="1" dirty="0">
                <a:solidFill>
                  <a:srgbClr val="FF0000"/>
                </a:solidFill>
              </a:rPr>
              <a:t> Никто не в силах повторить." </a:t>
            </a:r>
          </a:p>
          <a:p>
            <a:pPr eaLnBrk="1" hangingPunct="1"/>
            <a:r>
              <a:rPr lang="ru-RU" sz="2000" i="1" dirty="0" smtClean="0">
                <a:solidFill>
                  <a:srgbClr val="FF0000"/>
                </a:solidFill>
              </a:rPr>
              <a:t>                                        </a:t>
            </a:r>
            <a:r>
              <a:rPr lang="ru-RU" sz="2000" i="1" dirty="0" err="1" smtClean="0">
                <a:solidFill>
                  <a:srgbClr val="FF0000"/>
                </a:solidFill>
              </a:rPr>
              <a:t>Эризн</a:t>
            </a:r>
            <a:endParaRPr lang="ru-RU" sz="2000" i="1" dirty="0">
              <a:solidFill>
                <a:srgbClr val="FF0000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8220">
            <a:off x="1007730" y="3105126"/>
            <a:ext cx="2484438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044825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55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Куклы - обереги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Объект 3" descr="C:\Documents and Settings\Администратор\Рабочий стол\народная кукла\43-narodnaya-kukla_files\NK1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484313"/>
            <a:ext cx="3384550" cy="2952750"/>
          </a:xfrm>
          <a:ln w="57150">
            <a:solidFill>
              <a:srgbClr val="953735"/>
            </a:solidFill>
          </a:ln>
        </p:spPr>
      </p:pic>
      <p:pic>
        <p:nvPicPr>
          <p:cNvPr id="5" name="Рисунок 4" descr="C:\Documents and Settings\Администратор\Рабочий стол\народная кукла\43-narodnaya-kukla_files\NK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484313"/>
            <a:ext cx="3306763" cy="2857500"/>
          </a:xfrm>
          <a:prstGeom prst="rect">
            <a:avLst/>
          </a:prstGeom>
          <a:noFill/>
          <a:ln w="57150">
            <a:solidFill>
              <a:srgbClr val="953735"/>
            </a:solidFill>
            <a:miter lim="800000"/>
            <a:headEnd/>
            <a:tailEnd/>
          </a:ln>
        </p:spPr>
      </p:pic>
      <p:pic>
        <p:nvPicPr>
          <p:cNvPr id="8194" name="Picture 2" descr="C:\Documents and Settings\Администратор\Рабочий стол\фото для мероприятия\SDC107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3860800"/>
            <a:ext cx="3489325" cy="2617788"/>
          </a:xfrm>
          <a:prstGeom prst="rect">
            <a:avLst/>
          </a:prstGeom>
          <a:noFill/>
          <a:ln w="57150">
            <a:solidFill>
              <a:srgbClr val="953735"/>
            </a:solidFill>
            <a:miter lim="800000"/>
            <a:headEnd/>
            <a:tailEnd/>
          </a:ln>
        </p:spPr>
      </p:pic>
      <p:pic>
        <p:nvPicPr>
          <p:cNvPr id="6" name="Выноска со стрелкой вверх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8" y="4565650"/>
            <a:ext cx="2390775" cy="1639888"/>
          </a:xfrm>
          <a:prstGeom prst="rect">
            <a:avLst/>
          </a:prstGeom>
          <a:noFill/>
        </p:spPr>
      </p:pic>
      <p:pic>
        <p:nvPicPr>
          <p:cNvPr id="8" name="Выноска со стрелкой вверх 7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5050" y="4559300"/>
            <a:ext cx="2809875" cy="1628775"/>
          </a:xfrm>
          <a:prstGeom prst="rect">
            <a:avLst/>
          </a:prstGeom>
          <a:noFill/>
        </p:spPr>
      </p:pic>
      <p:pic>
        <p:nvPicPr>
          <p:cNvPr id="7" name="Выноска со стрелкой вниз 6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28950" y="1773238"/>
            <a:ext cx="2908300" cy="19081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Обрядовые куклы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Documents and Settings\Администратор\Рабочий стол\народная кукла\43-narodnaya-kukla_files\NK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84313"/>
            <a:ext cx="2808287" cy="2968625"/>
          </a:xfrm>
          <a:prstGeom prst="rect">
            <a:avLst/>
          </a:prstGeom>
          <a:noFill/>
          <a:ln w="57150">
            <a:solidFill>
              <a:srgbClr val="953735"/>
            </a:solidFill>
            <a:miter lim="800000"/>
            <a:headEnd/>
            <a:tailEnd/>
          </a:ln>
        </p:spPr>
      </p:pic>
      <p:pic>
        <p:nvPicPr>
          <p:cNvPr id="9" name="Объект 8" descr="C:\Documents and Settings\Администратор\Рабочий стол\народная кукла\43-narodnaya-kukla_files\NK39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3800" y="1484313"/>
            <a:ext cx="3417888" cy="2582862"/>
          </a:xfrm>
          <a:ln w="57150">
            <a:solidFill>
              <a:srgbClr val="953735"/>
            </a:solidFill>
          </a:ln>
        </p:spPr>
      </p:pic>
      <p:pic>
        <p:nvPicPr>
          <p:cNvPr id="10" name="Рисунок 9" descr="C:\Documents and Settings\Администратор\Рабочий стол\народная кукла\43-narodnaya-kukla_files\NK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3919538"/>
            <a:ext cx="3455988" cy="2547937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Выноска со стрелкой вверх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838" y="4548188"/>
            <a:ext cx="2841625" cy="1724025"/>
          </a:xfrm>
          <a:prstGeom prst="rect">
            <a:avLst/>
          </a:prstGeom>
          <a:noFill/>
        </p:spPr>
      </p:pic>
      <p:pic>
        <p:nvPicPr>
          <p:cNvPr id="7" name="Выноска со стрелкой вверх 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81663" y="4260850"/>
            <a:ext cx="3041650" cy="2011363"/>
          </a:xfrm>
          <a:prstGeom prst="rect">
            <a:avLst/>
          </a:prstGeom>
          <a:noFill/>
        </p:spPr>
      </p:pic>
      <p:pic>
        <p:nvPicPr>
          <p:cNvPr id="11" name="Выноска со стрелкой вниз 10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28950" y="1663700"/>
            <a:ext cx="2152650" cy="23050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eaLnBrk="1" hangingPunct="1"/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Народная кукла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912768" cy="51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19256" cy="6552728"/>
          </a:xfrm>
        </p:spPr>
        <p:txBody>
          <a:bodyPr/>
          <a:lstStyle/>
          <a:p>
            <a:pPr algn="ctr"/>
            <a:r>
              <a:rPr lang="ru-RU" sz="2800" b="1" i="1" dirty="0"/>
              <a:t>За последние десятилетия мы утратили народные традиции и вместе с ними большую часть нравственных ценностей. Результаты этого не заставили себя долго ждать, их плоды мы пожинаем ежедневно и повсеместно. А ведь в воспитании ребенка как личности народные традиции играют огромное значение. Особенно это актуально для такой многонациональной страны, как Россия. Чтобы сохранить и передать следующим поколениям культурные и нравственные ценности нашего народа, нужно возвращать в нашу жизнь и в жизнь наших детей самодельную куклу.</a:t>
            </a:r>
            <a:endParaRPr lang="ru-RU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16632"/>
            <a:ext cx="792088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 традиции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Очистительная кукла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избавляла от «плохой» энергетики в доме. Например, после семейной ссоры женщина распахивала окна, двери, брала в руки куклу и, используя ее как символический веник, выметала весь негатив прочь из избы.</a:t>
            </a:r>
            <a:b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Мне очень нравится эта кукла, потому что она, имея образ человека, максимально приближена к игровой, и с ней могут играть дети. Ведь именно они более всего заинтересованы чтобы в доме царили мир и согласие. А если куклу делать вместе, приговаривая, что куколка будет мирить поссорившихся, то ребёнок будет включен в возможность воздействовать на отношения таким символическим способом - принося куклу родителям в напоминание. Позитивная направленность даже в конфликтных ситуациях очень важна, и такая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обереговая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кукла будет этому способствовать. Живите в мире и радости!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5816" y="3068638"/>
            <a:ext cx="3744415" cy="3502025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5459" y="116632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Кубышка – травница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наполнена сушеными душистыми травами, ее ставили или подвешивали у колыбельки младенца. Можно поставить в шкаф, где лежит постельное белье (вместо саше). Если помять руками, почувствуешь приятный запах мелиссы, душицы, мяты, шалфея – можно выбрать на свой вкус. Через год-два траву желательно менять, и хорошо бы собирать траву своими руками, но поскольку сейчас зима, воспользуемся покупными аптечными сборами.</a:t>
            </a:r>
            <a:r>
              <a:rPr lang="ru-RU" sz="1400" dirty="0"/>
              <a:t/>
            </a:r>
            <a:br>
              <a:rPr lang="ru-RU" sz="1400" dirty="0"/>
            </a:br>
            <a:endParaRPr lang="ru-RU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2035881"/>
            <a:ext cx="5544617" cy="468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649</Words>
  <Application>Microsoft Office PowerPoint</Application>
  <PresentationFormat>Экран (4:3)</PresentationFormat>
  <Paragraphs>50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 </vt:lpstr>
      <vt:lpstr>«Народная тряпичная кукла»</vt:lpstr>
      <vt:lpstr>Тряпичная кукла</vt:lpstr>
      <vt:lpstr>Куклы - обереги</vt:lpstr>
      <vt:lpstr>Обрядовые куклы</vt:lpstr>
      <vt:lpstr>Народная кукла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Птичка из ткани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Птица радость(встреча весны и  перелётных птиц)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60</cp:revision>
  <dcterms:created xsi:type="dcterms:W3CDTF">2011-11-08T17:22:44Z</dcterms:created>
  <dcterms:modified xsi:type="dcterms:W3CDTF">2014-03-26T13:36:27Z</dcterms:modified>
</cp:coreProperties>
</file>